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8" r:id="rId3"/>
    <p:sldId id="264" r:id="rId4"/>
    <p:sldId id="265" r:id="rId5"/>
    <p:sldId id="266" r:id="rId6"/>
    <p:sldId id="301" r:id="rId7"/>
    <p:sldId id="259" r:id="rId8"/>
    <p:sldId id="324" r:id="rId9"/>
    <p:sldId id="260" r:id="rId10"/>
    <p:sldId id="261" r:id="rId11"/>
    <p:sldId id="272" r:id="rId12"/>
    <p:sldId id="262" r:id="rId13"/>
    <p:sldId id="271" r:id="rId14"/>
    <p:sldId id="278" r:id="rId15"/>
    <p:sldId id="263" r:id="rId16"/>
    <p:sldId id="268" r:id="rId17"/>
    <p:sldId id="277" r:id="rId18"/>
    <p:sldId id="269" r:id="rId19"/>
    <p:sldId id="287" r:id="rId20"/>
    <p:sldId id="267" r:id="rId21"/>
    <p:sldId id="273" r:id="rId22"/>
    <p:sldId id="274" r:id="rId23"/>
    <p:sldId id="275" r:id="rId24"/>
    <p:sldId id="276" r:id="rId25"/>
    <p:sldId id="279" r:id="rId26"/>
    <p:sldId id="282" r:id="rId27"/>
    <p:sldId id="288" r:id="rId28"/>
    <p:sldId id="285" r:id="rId29"/>
    <p:sldId id="284" r:id="rId30"/>
    <p:sldId id="280" r:id="rId31"/>
    <p:sldId id="286" r:id="rId32"/>
    <p:sldId id="283" r:id="rId33"/>
    <p:sldId id="281" r:id="rId34"/>
    <p:sldId id="289" r:id="rId35"/>
    <p:sldId id="292" r:id="rId36"/>
    <p:sldId id="293" r:id="rId37"/>
    <p:sldId id="290" r:id="rId38"/>
    <p:sldId id="294" r:id="rId39"/>
    <p:sldId id="295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8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9518"/>
    <p:restoredTop sz="70737"/>
  </p:normalViewPr>
  <p:slideViewPr>
    <p:cSldViewPr snapToGrid="0">
      <p:cViewPr varScale="1">
        <p:scale>
          <a:sx n="111" d="100"/>
          <a:sy n="111" d="100"/>
        </p:scale>
        <p:origin x="20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0.svg>
</file>

<file path=ppt/media/image11.pn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2FF8E9-7C69-4744-8A18-37B30342F8AE}" type="datetimeFigureOut">
              <a:rPr lang="en-US" smtClean="0"/>
              <a:t>10/3/22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C097A0-37D2-654A-874F-99FA23BC11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20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097A0-37D2-654A-874F-99FA23BC11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615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F8CB3-434A-4695-D56D-AB54BDB239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19BEF2-7E1A-1F90-9A36-EBA0BA3C4A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AB43D-0BBF-A728-4F22-896818FF9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D4B5D-B024-5C9F-5E6C-0914C3309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84B20-FC30-04BE-77E7-069F0D788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750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4047-33EA-24C8-FAFB-ADA15E97D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8AE540-B076-32CD-E746-17B404EF5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D7FFF-DDFD-9FF7-FC38-5719E418F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CFFFD-038C-922E-FF31-3867CAE7A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73824-0B01-9DD2-3539-31B88A4C9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9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FB90E7-279B-01BC-5057-AC7BD019D3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9DA9AF-0B28-0741-F08B-0EF9EC701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823C3-793E-958C-9B5B-BD0D87968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1E347-6807-F6CD-1430-2B7FF2376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D0F07-27EC-EC53-D42F-3992B9D1F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601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0B324-4C72-8B40-9822-B2B0D539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E0BD0-B879-5035-2928-3120EB226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2683B-F0E1-2463-C12F-CE27606A5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52E70-C95D-7C18-1BC5-43C38A641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9E0D6-BCBE-3E19-C539-9F4A0B03A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951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EE26A-1255-603A-DBA6-7D41B7C3D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91F542-92BE-03A0-16F5-78627C84E8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975DD-F41F-572D-F83B-36C367270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33910-EEC8-D109-D21A-EDC93036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B404E-3260-F729-3F47-927266051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4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1EFE8-5A66-9CF9-EE61-DAD66145C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A8D32-0BF4-1956-6E05-A199F5A68C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58CD6-0585-EC8E-854F-902F48D1A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2D5C3-9801-F56E-2215-586305A1F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07EFA-75D5-E973-D454-FCD7C3F6D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0BC7BB-BC33-2453-B055-16E4139F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5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C7755-69CE-483D-FF57-9D5F376ED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D3B562-A0B4-C4FC-C67B-F2BE2B9D0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A53CD7-F9E0-DE24-6FFB-C8E3BFB88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96AE25-F424-C356-1140-676B817D32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13FC51-67E3-76B9-276C-3AFA0D4BD6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EA5E11-2748-60EC-8DDD-C7E29E188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5CB587-2406-FDBC-B131-A6180D805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6AD3C1-EFA4-5CFF-0FC3-94AC71535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90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04217-5C9D-6A2D-A043-E5F0DD9EB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6A82E4-2A83-DA58-2FD5-A71584093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1EE3C0-7F6A-FFB1-818D-A390D8903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D8015E-F2DB-E988-908D-CCA3C4896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463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CB601B-F1FC-EE80-1FAF-C3E36678C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3FD253-4D8D-BF5C-B1F4-E8E9498D3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B01D10-8F12-9974-DB5A-76BC27A2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01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78962-F78C-4B7E-0F41-AA0711BF5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63DF8-9AA2-EE19-85A0-B6992BB1A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E48DB-EBFE-BFB9-92D8-2D50102191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CFD49-F4D7-8C0B-B0D2-1BD32FDE5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9743E5-011B-84E5-E343-45FB8602C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D663A-3B89-D303-69B3-F6463E6E4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73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7A508-6AB4-A6BD-33DB-1A16A7930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FBC517-63E3-87C7-5422-DD16C2B4F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69140-FCE9-82BE-4B6D-255FC106C7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169CE-3B1C-9C08-AAA1-EF212056B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4F45A-98A1-295F-4073-6AEEF3DE9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2C006A-6360-60A9-BB05-137456F0E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31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1241E-38E6-4D61-8FC2-B7C05949F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B2AC8-AA15-834B-5F6D-55D72CA0E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223A6-80F1-6C40-0752-8144A1B8D1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1E51A-7727-1C4F-BD48-97FCA8598EA5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F9AC6B-AFEF-B063-3A53-0E8015940A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316D7-CC75-4D24-82EA-B8F615F23E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1C904-FEF5-E842-ADA4-799B1C240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30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0A6D-61C1-E08C-0682-59E0A5CE5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CM20315 - Machine Learning</a:t>
            </a:r>
            <a:b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B08333-6DFC-A080-63ED-2BF23B243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8759"/>
            <a:ext cx="9144000" cy="1398863"/>
          </a:xfrm>
        </p:spPr>
        <p:txBody>
          <a:bodyPr/>
          <a:lstStyle/>
          <a:p>
            <a:r>
              <a:rPr lang="en-US" dirty="0"/>
              <a:t>Prof. Simon Prince and 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Dr. Harish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Tayyar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 </a:t>
            </a:r>
            <a:r>
              <a:rPr lang="en-CA" b="0" i="0" dirty="0" err="1">
                <a:solidFill>
                  <a:srgbClr val="212529"/>
                </a:solidFill>
                <a:effectLst/>
                <a:latin typeface="-apple-system"/>
              </a:rPr>
              <a:t>Madabushi</a:t>
            </a:r>
            <a:endParaRPr lang="en-US" dirty="0">
              <a:solidFill>
                <a:srgbClr val="212529"/>
              </a:solidFill>
              <a:latin typeface="-apple-system"/>
            </a:endParaRPr>
          </a:p>
          <a:p>
            <a:r>
              <a:rPr lang="en-US" dirty="0">
                <a:solidFill>
                  <a:srgbClr val="212529"/>
                </a:solidFill>
                <a:latin typeface="-apple-system"/>
              </a:rPr>
              <a:t>1. Introduction</a:t>
            </a:r>
            <a:endParaRPr lang="en-CA" dirty="0">
              <a:solidFill>
                <a:srgbClr val="212529"/>
              </a:solidFill>
              <a:latin typeface="-apple-system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6311EE-E9F1-9F11-7353-2C7CDEE3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6426"/>
            <a:ext cx="2730500" cy="1130300"/>
          </a:xfrm>
          <a:prstGeom prst="rect">
            <a:avLst/>
          </a:prstGeom>
        </p:spPr>
      </p:pic>
      <p:pic>
        <p:nvPicPr>
          <p:cNvPr id="1026" name="Picture 2" descr="How to silence your phone – Don't be an annoyance! | | Resource Centre by  Reliance Digital">
            <a:extLst>
              <a:ext uri="{FF2B5EF4-FFF2-40B4-BE49-F238E27FC236}">
                <a16:creationId xmlns:a16="http://schemas.microsoft.com/office/drawing/2014/main" id="{F08C61C2-4357-0DD0-BE11-0832EA1F4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38146" y="4426325"/>
            <a:ext cx="4315708" cy="184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407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pass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70BDA-2B3D-D244-FEF9-2AC3AAB82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Ideas are simple, but build on one another</a:t>
            </a:r>
          </a:p>
          <a:p>
            <a:r>
              <a:rPr lang="en-US" dirty="0"/>
              <a:t>Come to all the lectures (take notes)</a:t>
            </a:r>
          </a:p>
          <a:p>
            <a:r>
              <a:rPr lang="en-US" dirty="0"/>
              <a:t>Come to all the lab sessions</a:t>
            </a:r>
          </a:p>
          <a:p>
            <a:pPr lvl="1"/>
            <a:r>
              <a:rPr lang="en-US" dirty="0"/>
              <a:t>Complete the Python notebooks </a:t>
            </a:r>
          </a:p>
          <a:p>
            <a:pPr lvl="1"/>
            <a:r>
              <a:rPr lang="en-US" dirty="0"/>
              <a:t>Complete the problems</a:t>
            </a:r>
          </a:p>
          <a:p>
            <a:pPr lvl="1"/>
            <a:r>
              <a:rPr lang="en-US" dirty="0"/>
              <a:t>Work together on non-assessed work</a:t>
            </a:r>
          </a:p>
          <a:p>
            <a:r>
              <a:rPr lang="en-US" dirty="0"/>
              <a:t>Read the notes (and take your own) after the class</a:t>
            </a:r>
          </a:p>
          <a:p>
            <a:r>
              <a:rPr lang="en-US" dirty="0"/>
              <a:t>Ask questions on the Moodle forums (and answer them)</a:t>
            </a:r>
          </a:p>
        </p:txBody>
      </p:sp>
    </p:spTree>
    <p:extLst>
      <p:ext uri="{BB962C8B-B14F-4D97-AF65-F5344CB8AC3E}">
        <p14:creationId xmlns:p14="http://schemas.microsoft.com/office/powerpoint/2010/main" val="509375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94B56C-CBE6-2640-C536-65D395C2C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Book</a:t>
            </a:r>
          </a:p>
        </p:txBody>
      </p:sp>
    </p:spTree>
    <p:extLst>
      <p:ext uri="{BB962C8B-B14F-4D97-AF65-F5344CB8AC3E}">
        <p14:creationId xmlns:p14="http://schemas.microsoft.com/office/powerpoint/2010/main" val="2395556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72608C6-1C5A-7A33-41BC-1387763D6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2071" y="365124"/>
            <a:ext cx="5133125" cy="627160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494B56C-CBE6-2640-C536-65D395C2C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Book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3D98CE9-8EED-1142-DEC3-98DD14C56C51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53938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Examinable unless specified</a:t>
            </a:r>
          </a:p>
          <a:p>
            <a:pPr lvl="1"/>
            <a:r>
              <a:rPr lang="en-US" dirty="0"/>
              <a:t>Chapters 1-11,13 </a:t>
            </a:r>
          </a:p>
        </p:txBody>
      </p:sp>
    </p:spTree>
    <p:extLst>
      <p:ext uri="{BB962C8B-B14F-4D97-AF65-F5344CB8AC3E}">
        <p14:creationId xmlns:p14="http://schemas.microsoft.com/office/powerpoint/2010/main" val="329615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94B56C-CBE6-2640-C536-65D395C2C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Book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5C892B-CB78-AD94-03B5-A4F02BA1E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393871" cy="4351338"/>
          </a:xfrm>
        </p:spPr>
        <p:txBody>
          <a:bodyPr/>
          <a:lstStyle/>
          <a:p>
            <a:r>
              <a:rPr lang="en-US" dirty="0"/>
              <a:t>Examinable unless specified</a:t>
            </a:r>
          </a:p>
          <a:p>
            <a:pPr lvl="1"/>
            <a:r>
              <a:rPr lang="en-US" dirty="0"/>
              <a:t>Chapters 1-11,13 </a:t>
            </a:r>
          </a:p>
          <a:p>
            <a:r>
              <a:rPr lang="en-US" dirty="0"/>
              <a:t>Not examinable unless specified</a:t>
            </a:r>
          </a:p>
          <a:p>
            <a:pPr lvl="1"/>
            <a:r>
              <a:rPr lang="en-US" dirty="0"/>
              <a:t>Notes at end of chapters</a:t>
            </a:r>
          </a:p>
        </p:txBody>
      </p:sp>
      <p:pic>
        <p:nvPicPr>
          <p:cNvPr id="12" name="Picture 11" descr="Text, letter&#10;&#10;Description automatically generated">
            <a:extLst>
              <a:ext uri="{FF2B5EF4-FFF2-40B4-BE49-F238E27FC236}">
                <a16:creationId xmlns:a16="http://schemas.microsoft.com/office/drawing/2014/main" id="{7DA61F8E-46C6-0C4C-1868-12C7D2450F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1568" y="3548742"/>
            <a:ext cx="5133124" cy="3130253"/>
          </a:xfrm>
          <a:prstGeom prst="rect">
            <a:avLst/>
          </a:prstGeom>
        </p:spPr>
      </p:pic>
      <p:pic>
        <p:nvPicPr>
          <p:cNvPr id="2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DF5824B-D7F1-352A-7145-D39BFC3E0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071" y="365124"/>
            <a:ext cx="5133125" cy="6271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86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Landmarks in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70BDA-2B3D-D244-FEF9-2AC3AAB82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2012 </a:t>
            </a:r>
            <a:r>
              <a:rPr lang="en-US" dirty="0" err="1"/>
              <a:t>AlexNet</a:t>
            </a:r>
            <a:r>
              <a:rPr lang="en-US" dirty="0"/>
              <a:t> (Image classification)</a:t>
            </a:r>
          </a:p>
          <a:p>
            <a:r>
              <a:rPr lang="en-US" dirty="0"/>
              <a:t>2014 Generative adversarial networks (Image generation)</a:t>
            </a:r>
          </a:p>
          <a:p>
            <a:r>
              <a:rPr lang="en-US" dirty="0"/>
              <a:t>2016 AlphaGo</a:t>
            </a:r>
          </a:p>
          <a:p>
            <a:r>
              <a:rPr lang="en-US" dirty="0"/>
              <a:t>2017 Machine translation</a:t>
            </a:r>
          </a:p>
          <a:p>
            <a:r>
              <a:rPr lang="en-US" dirty="0"/>
              <a:t>2019- Language models (Bert, GPT3)</a:t>
            </a:r>
          </a:p>
          <a:p>
            <a:r>
              <a:rPr lang="en-US" dirty="0"/>
              <a:t>2022 Dall-E2 (Image synthesis from text prompts)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120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2018 Turing award winners</a:t>
            </a:r>
          </a:p>
        </p:txBody>
      </p:sp>
      <p:pic>
        <p:nvPicPr>
          <p:cNvPr id="4098" name="Picture 2" descr="2018 Turing Award">
            <a:extLst>
              <a:ext uri="{FF2B5EF4-FFF2-40B4-BE49-F238E27FC236}">
                <a16:creationId xmlns:a16="http://schemas.microsoft.com/office/drawing/2014/main" id="{3AF7ABE4-91FF-10E5-280C-7E5AB6669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63058" y="1690688"/>
            <a:ext cx="8443686" cy="4752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378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70BDA-2B3D-D244-FEF9-2AC3AAB82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  <a:p>
            <a:pPr lvl="1"/>
            <a:r>
              <a:rPr lang="en-US" dirty="0"/>
              <a:t>Tasks</a:t>
            </a:r>
          </a:p>
          <a:p>
            <a:pPr lvl="1"/>
            <a:r>
              <a:rPr lang="en-US" dirty="0"/>
              <a:t>Models</a:t>
            </a:r>
          </a:p>
          <a:p>
            <a:pPr lvl="1"/>
            <a:r>
              <a:rPr lang="en-US" dirty="0"/>
              <a:t>Deep learning models</a:t>
            </a:r>
          </a:p>
          <a:p>
            <a:r>
              <a:rPr lang="en-US" dirty="0"/>
              <a:t>Unsupervised learning</a:t>
            </a:r>
          </a:p>
          <a:p>
            <a:pPr lvl="1"/>
            <a:r>
              <a:rPr lang="en-US" dirty="0"/>
              <a:t>Generative models</a:t>
            </a:r>
          </a:p>
          <a:p>
            <a:pPr lvl="1"/>
            <a:r>
              <a:rPr lang="en-US" dirty="0"/>
              <a:t>Probabilistic generative models</a:t>
            </a:r>
          </a:p>
          <a:p>
            <a:pPr lvl="1"/>
            <a:r>
              <a:rPr lang="en-US" dirty="0"/>
              <a:t>Latent variable models</a:t>
            </a:r>
          </a:p>
          <a:p>
            <a:r>
              <a:rPr lang="en-US" dirty="0"/>
              <a:t>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4190310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70BDA-2B3D-D244-FEF9-2AC3AAB82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D18362"/>
                </a:solidFill>
              </a:rPr>
              <a:t>Supervised learning</a:t>
            </a:r>
          </a:p>
          <a:p>
            <a:pPr lvl="1"/>
            <a:r>
              <a:rPr lang="en-US" dirty="0"/>
              <a:t>Tasks</a:t>
            </a:r>
          </a:p>
          <a:p>
            <a:pPr lvl="1"/>
            <a:r>
              <a:rPr lang="en-US" dirty="0"/>
              <a:t>Models</a:t>
            </a:r>
          </a:p>
          <a:p>
            <a:pPr lvl="1"/>
            <a:r>
              <a:rPr lang="en-US" dirty="0"/>
              <a:t>Deep learning models</a:t>
            </a:r>
          </a:p>
          <a:p>
            <a:r>
              <a:rPr lang="en-US" dirty="0"/>
              <a:t>Unsupervised learning</a:t>
            </a:r>
          </a:p>
          <a:p>
            <a:pPr lvl="1"/>
            <a:r>
              <a:rPr lang="en-US" dirty="0"/>
              <a:t>Generative models</a:t>
            </a:r>
          </a:p>
          <a:p>
            <a:pPr lvl="1"/>
            <a:r>
              <a:rPr lang="en-US" dirty="0"/>
              <a:t>Probabilistic generative models</a:t>
            </a:r>
          </a:p>
          <a:p>
            <a:pPr lvl="1"/>
            <a:r>
              <a:rPr lang="en-US" dirty="0"/>
              <a:t>Latent variable models</a:t>
            </a:r>
          </a:p>
          <a:p>
            <a:r>
              <a:rPr lang="en-US" dirty="0"/>
              <a:t>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19840267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70BDA-2B3D-D244-FEF9-2AC3AAB82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a mapping from input to output</a:t>
            </a:r>
          </a:p>
          <a:p>
            <a:r>
              <a:rPr lang="en-US" dirty="0"/>
              <a:t>Learn this mapping from paired input/output data examples</a:t>
            </a:r>
          </a:p>
        </p:txBody>
      </p:sp>
    </p:spTree>
    <p:extLst>
      <p:ext uri="{BB962C8B-B14F-4D97-AF65-F5344CB8AC3E}">
        <p14:creationId xmlns:p14="http://schemas.microsoft.com/office/powerpoint/2010/main" val="2692734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Five simple examples</a:t>
            </a:r>
          </a:p>
        </p:txBody>
      </p:sp>
    </p:spTree>
    <p:extLst>
      <p:ext uri="{BB962C8B-B14F-4D97-AF65-F5344CB8AC3E}">
        <p14:creationId xmlns:p14="http://schemas.microsoft.com/office/powerpoint/2010/main" val="450281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raphic 750">
            <a:extLst>
              <a:ext uri="{FF2B5EF4-FFF2-40B4-BE49-F238E27FC236}">
                <a16:creationId xmlns:a16="http://schemas.microsoft.com/office/drawing/2014/main" id="{FD39DDF7-5C55-6269-2858-725B3DE600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0481" y="130629"/>
            <a:ext cx="9871038" cy="659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152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98E501E-9BA9-D5A8-6F39-CF745D3F3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C5D9178-00A1-271F-6142-6D81934C3299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Univariate regression problem (one output, real value)</a:t>
            </a:r>
          </a:p>
          <a:p>
            <a:r>
              <a:rPr lang="en-US" dirty="0"/>
              <a:t>Fully connected network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C09EB54-C920-DB6F-2D47-91DAECB0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1436449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793740BD-6289-692C-981C-894DDC3E5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5F98C29-66DB-458A-FB2B-D979B08E0F20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Multivariate regression problem (&gt;1 output, real value)</a:t>
            </a:r>
          </a:p>
          <a:p>
            <a:r>
              <a:rPr lang="en-US" dirty="0"/>
              <a:t>Graph neural network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2F31F95-C44E-7F7D-2F31-4F5814D63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Graph regression</a:t>
            </a:r>
          </a:p>
        </p:txBody>
      </p:sp>
    </p:spTree>
    <p:extLst>
      <p:ext uri="{BB962C8B-B14F-4D97-AF65-F5344CB8AC3E}">
        <p14:creationId xmlns:p14="http://schemas.microsoft.com/office/powerpoint/2010/main" val="299949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phic 19">
            <a:extLst>
              <a:ext uri="{FF2B5EF4-FFF2-40B4-BE49-F238E27FC236}">
                <a16:creationId xmlns:a16="http://schemas.microsoft.com/office/drawing/2014/main" id="{F09D0AA4-C38E-9ACC-50D5-1C96A4C46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7049047-33E6-8801-3C23-5F8DCF59CC05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Binary classification problem (two discrete classes)</a:t>
            </a:r>
          </a:p>
          <a:p>
            <a:r>
              <a:rPr lang="en-US" dirty="0"/>
              <a:t>Transformer network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C8A7EAC-91B3-3627-DE6F-810416C12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Text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545966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949B07A7-1CE9-4940-08E7-A3A46C427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0382F4-E3AE-6AC9-CAF8-78B29B26B884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Multiclass classification problem (discrete classes, &gt;2 possible values)</a:t>
            </a:r>
          </a:p>
          <a:p>
            <a:r>
              <a:rPr lang="en-US" dirty="0"/>
              <a:t>Convolutional network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3731F4-9539-91CB-612F-FD04B6BAB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Music genre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6731212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60B05B16-998D-5DF3-5B64-9B83A722D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02B718A-BF55-0797-B21D-A1B2A7E61BB3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Multiclass classification problem (discrete classes, &gt;2 possible classes)</a:t>
            </a:r>
          </a:p>
          <a:p>
            <a:r>
              <a:rPr lang="en-US" dirty="0"/>
              <a:t>Convolutional network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1F1002C-9B0E-0690-CE22-0849F991A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0899616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supervised learning model?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B7B1EB-8ABF-6334-7DDE-74C2FADB0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735" y="1567543"/>
            <a:ext cx="10120529" cy="4068056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E4169E9-20B2-7560-5B47-61FDF6E24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36771"/>
            <a:ext cx="10515600" cy="75610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An equation relating input (age) to output (height)</a:t>
            </a:r>
          </a:p>
          <a:p>
            <a:r>
              <a:rPr lang="en-US" dirty="0"/>
              <a:t>Search through family of possible equations to find one that fits training data well</a:t>
            </a:r>
          </a:p>
        </p:txBody>
      </p:sp>
    </p:spTree>
    <p:extLst>
      <p:ext uri="{BB962C8B-B14F-4D97-AF65-F5344CB8AC3E}">
        <p14:creationId xmlns:p14="http://schemas.microsoft.com/office/powerpoint/2010/main" val="35024472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supervised learning model?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B7B1EB-8ABF-6334-7DDE-74C2FADB0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735" y="1567543"/>
            <a:ext cx="10120529" cy="4068056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E4169E9-20B2-7560-5B47-61FDF6E24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36771"/>
            <a:ext cx="10515600" cy="75610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Deep neural networks are just a very flexible family of equations</a:t>
            </a:r>
          </a:p>
          <a:p>
            <a:r>
              <a:rPr lang="en-US" dirty="0"/>
              <a:t>Fitting deep neural networks = “Deep Learning”</a:t>
            </a:r>
          </a:p>
        </p:txBody>
      </p:sp>
    </p:spTree>
    <p:extLst>
      <p:ext uri="{BB962C8B-B14F-4D97-AF65-F5344CB8AC3E}">
        <p14:creationId xmlns:p14="http://schemas.microsoft.com/office/powerpoint/2010/main" val="31489285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Five more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44016-03F3-8E24-5EBA-667BE9931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9541"/>
            <a:ext cx="10515600" cy="2449287"/>
          </a:xfrm>
        </p:spPr>
        <p:txBody>
          <a:bodyPr>
            <a:normAutofit/>
          </a:bodyPr>
          <a:lstStyle/>
          <a:p>
            <a:r>
              <a:rPr lang="en-US" dirty="0"/>
              <a:t>More complex outputs</a:t>
            </a:r>
          </a:p>
          <a:p>
            <a:r>
              <a:rPr lang="en-US" dirty="0"/>
              <a:t>But constrained by input (labelling)</a:t>
            </a:r>
          </a:p>
        </p:txBody>
      </p:sp>
    </p:spTree>
    <p:extLst>
      <p:ext uri="{BB962C8B-B14F-4D97-AF65-F5344CB8AC3E}">
        <p14:creationId xmlns:p14="http://schemas.microsoft.com/office/powerpoint/2010/main" val="9086944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5EF998AC-97B1-4BC9-11E2-AE4F8FF21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31" y="1785257"/>
            <a:ext cx="11602211" cy="3243943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194F3B6-0E3F-70BE-C783-8BF19E182C1D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Multivariate binary classification problem (many outputs, two discrete classes)</a:t>
            </a:r>
          </a:p>
          <a:p>
            <a:r>
              <a:rPr lang="en-US" dirty="0"/>
              <a:t>Convolutional encoder-decoder network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9F3913-F9A0-B5DD-8D3A-BB0B087E2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4" y="365125"/>
            <a:ext cx="10515600" cy="1325563"/>
          </a:xfrm>
        </p:spPr>
        <p:txBody>
          <a:bodyPr/>
          <a:lstStyle/>
          <a:p>
            <a:r>
              <a:rPr lang="en-US" dirty="0"/>
              <a:t>Image segmentation</a:t>
            </a:r>
          </a:p>
        </p:txBody>
      </p:sp>
    </p:spTree>
    <p:extLst>
      <p:ext uri="{BB962C8B-B14F-4D97-AF65-F5344CB8AC3E}">
        <p14:creationId xmlns:p14="http://schemas.microsoft.com/office/powerpoint/2010/main" val="28198505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064B8CC8-1A38-9C7C-C0FD-473102FA6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31" y="1785257"/>
            <a:ext cx="11602211" cy="3243943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A1CF670-8A91-044D-6AD6-E313BBEC2F34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Multivariate binary classification problem (many outputs, two discrete classes)</a:t>
            </a:r>
          </a:p>
          <a:p>
            <a:r>
              <a:rPr lang="en-US" dirty="0"/>
              <a:t>Graph neural network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561DB18-1F4A-6B83-78DE-6D5212D64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4" y="365125"/>
            <a:ext cx="10515600" cy="1325563"/>
          </a:xfrm>
        </p:spPr>
        <p:txBody>
          <a:bodyPr/>
          <a:lstStyle/>
          <a:p>
            <a:r>
              <a:rPr lang="en-US" dirty="0"/>
              <a:t>Graph node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61844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raphic 750">
            <a:extLst>
              <a:ext uri="{FF2B5EF4-FFF2-40B4-BE49-F238E27FC236}">
                <a16:creationId xmlns:a16="http://schemas.microsoft.com/office/drawing/2014/main" id="{FD39DDF7-5C55-6269-2858-725B3DE600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0481" y="130629"/>
            <a:ext cx="9871038" cy="6596742"/>
          </a:xfrm>
          <a:prstGeom prst="rect">
            <a:avLst/>
          </a:prstGeom>
        </p:spPr>
      </p:pic>
      <p:pic>
        <p:nvPicPr>
          <p:cNvPr id="753" name="Graphic 752">
            <a:extLst>
              <a:ext uri="{FF2B5EF4-FFF2-40B4-BE49-F238E27FC236}">
                <a16:creationId xmlns:a16="http://schemas.microsoft.com/office/drawing/2014/main" id="{07706F89-80AF-DD03-C15C-86E1FABD51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60481" y="130629"/>
            <a:ext cx="9871038" cy="659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5746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63E0E3F3-B99E-C708-9FC5-BD44C16B5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31" y="1785257"/>
            <a:ext cx="11602211" cy="3243943"/>
          </a:xfrm>
          <a:prstGeom prst="rect">
            <a:avLst/>
          </a:prstGeom>
        </p:spPr>
      </p:pic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A7E50DA2-C29E-7843-578D-26EBE2930930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Multivariate multiclass classification</a:t>
            </a:r>
          </a:p>
          <a:p>
            <a:r>
              <a:rPr lang="en-US" dirty="0"/>
              <a:t>Transformer network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8A8A2B3F-D410-3EC2-B600-1CEA568E8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4" y="365125"/>
            <a:ext cx="10515600" cy="1325563"/>
          </a:xfrm>
        </p:spPr>
        <p:txBody>
          <a:bodyPr/>
          <a:lstStyle/>
          <a:p>
            <a:r>
              <a:rPr lang="en-US" dirty="0"/>
              <a:t>Entity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6647121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B7FC50BC-F309-DCAD-1D91-C01510F01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31" y="1785257"/>
            <a:ext cx="11602211" cy="3243943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08E62EC-C8EA-82AF-58F3-26BEE1300583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Multivariate regression problem (many outputs, continuous)</a:t>
            </a:r>
          </a:p>
          <a:p>
            <a:r>
              <a:rPr lang="en-US" dirty="0"/>
              <a:t>Convolutional encoder-decoder network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399E2E-5E2B-B657-A9C9-0BC2E5FC4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4" y="365125"/>
            <a:ext cx="10515600" cy="1325563"/>
          </a:xfrm>
        </p:spPr>
        <p:txBody>
          <a:bodyPr/>
          <a:lstStyle/>
          <a:p>
            <a:r>
              <a:rPr lang="en-US" dirty="0"/>
              <a:t>Depth estimation</a:t>
            </a:r>
          </a:p>
        </p:txBody>
      </p:sp>
    </p:spTree>
    <p:extLst>
      <p:ext uri="{BB962C8B-B14F-4D97-AF65-F5344CB8AC3E}">
        <p14:creationId xmlns:p14="http://schemas.microsoft.com/office/powerpoint/2010/main" val="40987533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F6247F9D-8850-7D49-33B5-72352D9E0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31" y="1785257"/>
            <a:ext cx="11602211" cy="3243943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3C74F02-6E95-07FB-224D-B2A48AE73BDC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Multivariate regression problem (many outputs, continuous)</a:t>
            </a:r>
          </a:p>
          <a:p>
            <a:r>
              <a:rPr lang="en-US" dirty="0"/>
              <a:t>Convolutional encoder-decoder network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5762B3E-8E80-2F6F-7993-0AFCC9E4F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4" y="365125"/>
            <a:ext cx="10515600" cy="1325563"/>
          </a:xfrm>
        </p:spPr>
        <p:txBody>
          <a:bodyPr/>
          <a:lstStyle/>
          <a:p>
            <a:r>
              <a:rPr lang="en-US" dirty="0"/>
              <a:t>Pose estimation</a:t>
            </a:r>
          </a:p>
        </p:txBody>
      </p:sp>
    </p:spTree>
    <p:extLst>
      <p:ext uri="{BB962C8B-B14F-4D97-AF65-F5344CB8AC3E}">
        <p14:creationId xmlns:p14="http://schemas.microsoft.com/office/powerpoint/2010/main" val="181262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70BDA-2B3D-D244-FEF9-2AC3AAB82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Classification = discrete classes as output</a:t>
            </a:r>
          </a:p>
          <a:p>
            <a:r>
              <a:rPr lang="en-US" dirty="0"/>
              <a:t>Regression = continuous numbers as output</a:t>
            </a:r>
          </a:p>
          <a:p>
            <a:r>
              <a:rPr lang="en-US" dirty="0"/>
              <a:t>Two </a:t>
            </a:r>
            <a:r>
              <a:rPr lang="en-US"/>
              <a:t>class and </a:t>
            </a:r>
            <a:r>
              <a:rPr lang="en-US" dirty="0"/>
              <a:t>multiclass classification treated differently</a:t>
            </a:r>
          </a:p>
          <a:p>
            <a:r>
              <a:rPr lang="en-US" dirty="0"/>
              <a:t>Univariate = one output</a:t>
            </a:r>
          </a:p>
          <a:p>
            <a:r>
              <a:rPr lang="en-US" dirty="0"/>
              <a:t>Multivariate = more than one output</a:t>
            </a:r>
          </a:p>
        </p:txBody>
      </p:sp>
    </p:spTree>
    <p:extLst>
      <p:ext uri="{BB962C8B-B14F-4D97-AF65-F5344CB8AC3E}">
        <p14:creationId xmlns:p14="http://schemas.microsoft.com/office/powerpoint/2010/main" val="14402117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more examples</a:t>
            </a:r>
          </a:p>
        </p:txBody>
      </p:sp>
    </p:spTree>
    <p:extLst>
      <p:ext uri="{BB962C8B-B14F-4D97-AF65-F5344CB8AC3E}">
        <p14:creationId xmlns:p14="http://schemas.microsoft.com/office/powerpoint/2010/main" val="26685806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79A163B-CDA6-B4FB-1FB0-081091C79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493" y="2329075"/>
            <a:ext cx="11263057" cy="32342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1E9522-DB38-5548-C00C-249816DC8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</a:t>
            </a:r>
          </a:p>
        </p:txBody>
      </p:sp>
    </p:spTree>
    <p:extLst>
      <p:ext uri="{BB962C8B-B14F-4D97-AF65-F5344CB8AC3E}">
        <p14:creationId xmlns:p14="http://schemas.microsoft.com/office/powerpoint/2010/main" val="16796555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001A485-2265-A626-B6BC-A31D4F33C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493" y="2329075"/>
            <a:ext cx="11263057" cy="32342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1E9522-DB38-5548-C00C-249816DC8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captioning</a:t>
            </a:r>
          </a:p>
        </p:txBody>
      </p:sp>
    </p:spTree>
    <p:extLst>
      <p:ext uri="{BB962C8B-B14F-4D97-AF65-F5344CB8AC3E}">
        <p14:creationId xmlns:p14="http://schemas.microsoft.com/office/powerpoint/2010/main" val="32338730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E9522-DB38-5548-C00C-249816DC8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generation from text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3E6FE7-6B41-D226-0F1D-8096A516A3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493" y="2329075"/>
            <a:ext cx="11263057" cy="3234228"/>
          </a:xfrm>
        </p:spPr>
      </p:pic>
    </p:spTree>
    <p:extLst>
      <p:ext uri="{BB962C8B-B14F-4D97-AF65-F5344CB8AC3E}">
        <p14:creationId xmlns:p14="http://schemas.microsoft.com/office/powerpoint/2010/main" val="26530108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these examples have in common?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44016-03F3-8E24-5EBA-667BE9931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4361"/>
            <a:ext cx="10515600" cy="2449287"/>
          </a:xfrm>
        </p:spPr>
        <p:txBody>
          <a:bodyPr>
            <a:normAutofit/>
          </a:bodyPr>
          <a:lstStyle/>
          <a:p>
            <a:r>
              <a:rPr lang="en-US" dirty="0"/>
              <a:t>Very complex relationship between input and output</a:t>
            </a:r>
          </a:p>
          <a:p>
            <a:r>
              <a:rPr lang="en-US" dirty="0"/>
              <a:t>Sometimes may be many possible valid answers</a:t>
            </a:r>
          </a:p>
          <a:p>
            <a:r>
              <a:rPr lang="en-US" dirty="0"/>
              <a:t>But outputs (and sometimes inputs) obey rules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5111DF-9FE7-4DAD-71A1-8A69FB84AB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1839" t="24270"/>
          <a:stretch/>
        </p:blipFill>
        <p:spPr>
          <a:xfrm>
            <a:off x="6302834" y="3299072"/>
            <a:ext cx="3171836" cy="24492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F02980-27C0-7DCF-3F74-D267FA77F5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1839" t="21892"/>
          <a:stretch/>
        </p:blipFill>
        <p:spPr>
          <a:xfrm>
            <a:off x="2275117" y="3211289"/>
            <a:ext cx="3171836" cy="252619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5E8F06C-8ECC-3C41-0E20-A913D089983B}"/>
              </a:ext>
            </a:extLst>
          </p:cNvPr>
          <p:cNvSpPr txBox="1">
            <a:spLocks/>
          </p:cNvSpPr>
          <p:nvPr/>
        </p:nvSpPr>
        <p:spPr>
          <a:xfrm>
            <a:off x="1988692" y="5737479"/>
            <a:ext cx="3744685" cy="87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Language obeys grammatical rules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F76CA65-4F01-8210-9B44-EA7B9B7E49B3}"/>
              </a:ext>
            </a:extLst>
          </p:cNvPr>
          <p:cNvSpPr txBox="1">
            <a:spLocks/>
          </p:cNvSpPr>
          <p:nvPr/>
        </p:nvSpPr>
        <p:spPr>
          <a:xfrm>
            <a:off x="6016409" y="5737475"/>
            <a:ext cx="3744685" cy="87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Natural images also have “rules”</a:t>
            </a:r>
          </a:p>
        </p:txBody>
      </p:sp>
    </p:spTree>
    <p:extLst>
      <p:ext uri="{BB962C8B-B14F-4D97-AF65-F5344CB8AC3E}">
        <p14:creationId xmlns:p14="http://schemas.microsoft.com/office/powerpoint/2010/main" val="36115370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44016-03F3-8E24-5EBA-667BE9931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4361"/>
            <a:ext cx="10515600" cy="2449287"/>
          </a:xfrm>
        </p:spPr>
        <p:txBody>
          <a:bodyPr>
            <a:normAutofit/>
          </a:bodyPr>
          <a:lstStyle/>
          <a:p>
            <a:r>
              <a:rPr lang="en-US" dirty="0"/>
              <a:t>Learn the “grammar” of the data from unlabeled examples</a:t>
            </a:r>
          </a:p>
          <a:p>
            <a:r>
              <a:rPr lang="en-US" dirty="0"/>
              <a:t>Can use a gargantuan amount of data to do this (as unlabeled)</a:t>
            </a:r>
          </a:p>
          <a:p>
            <a:r>
              <a:rPr lang="en-US" dirty="0"/>
              <a:t>Make the supervised learning task earlier by having a lot of knowledge of possible outputs</a:t>
            </a:r>
          </a:p>
        </p:txBody>
      </p:sp>
    </p:spTree>
    <p:extLst>
      <p:ext uri="{BB962C8B-B14F-4D97-AF65-F5344CB8AC3E}">
        <p14:creationId xmlns:p14="http://schemas.microsoft.com/office/powerpoint/2010/main" val="3079474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5" name="Graphic 754">
            <a:extLst>
              <a:ext uri="{FF2B5EF4-FFF2-40B4-BE49-F238E27FC236}">
                <a16:creationId xmlns:a16="http://schemas.microsoft.com/office/drawing/2014/main" id="{86EFB177-FF5E-A2AA-B638-3D92DC6DA2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0481" y="130629"/>
            <a:ext cx="9871038" cy="659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021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" name="Graphic 756">
            <a:extLst>
              <a:ext uri="{FF2B5EF4-FFF2-40B4-BE49-F238E27FC236}">
                <a16:creationId xmlns:a16="http://schemas.microsoft.com/office/drawing/2014/main" id="{2C6858EF-E5E5-DFB9-21E5-56A846DD5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0481" y="130629"/>
            <a:ext cx="9871038" cy="659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148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" name="Graphic 756">
            <a:extLst>
              <a:ext uri="{FF2B5EF4-FFF2-40B4-BE49-F238E27FC236}">
                <a16:creationId xmlns:a16="http://schemas.microsoft.com/office/drawing/2014/main" id="{2C6858EF-E5E5-DFB9-21E5-56A846DD5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0481" y="130629"/>
            <a:ext cx="9871038" cy="6596742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EC3941E-D7B5-9B88-BFEB-1078BC57049E}"/>
              </a:ext>
            </a:extLst>
          </p:cNvPr>
          <p:cNvSpPr/>
          <p:nvPr/>
        </p:nvSpPr>
        <p:spPr>
          <a:xfrm>
            <a:off x="2797629" y="4898571"/>
            <a:ext cx="2057400" cy="13062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Semester 1</a:t>
            </a:r>
          </a:p>
        </p:txBody>
      </p:sp>
    </p:spTree>
    <p:extLst>
      <p:ext uri="{BB962C8B-B14F-4D97-AF65-F5344CB8AC3E}">
        <p14:creationId xmlns:p14="http://schemas.microsoft.com/office/powerpoint/2010/main" val="261422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70BDA-2B3D-D244-FEF9-2AC3AAB82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Semester 1</a:t>
            </a:r>
          </a:p>
          <a:p>
            <a:pPr lvl="1"/>
            <a:r>
              <a:rPr lang="en-US" dirty="0"/>
              <a:t>2 lectures per week</a:t>
            </a:r>
          </a:p>
          <a:p>
            <a:pPr lvl="1"/>
            <a:r>
              <a:rPr lang="en-US" dirty="0"/>
              <a:t>1 lab session per week</a:t>
            </a:r>
          </a:p>
          <a:p>
            <a:pPr lvl="1"/>
            <a:r>
              <a:rPr lang="en-US" dirty="0"/>
              <a:t>5 weeks / consolidation week / 5 weeks</a:t>
            </a:r>
          </a:p>
          <a:p>
            <a:pPr lvl="1"/>
            <a:r>
              <a:rPr lang="en-US" dirty="0"/>
              <a:t>1 coursework </a:t>
            </a:r>
          </a:p>
          <a:p>
            <a:pPr lvl="2"/>
            <a:r>
              <a:rPr lang="en-US" dirty="0"/>
              <a:t>Set </a:t>
            </a:r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Monday 21st November </a:t>
            </a:r>
          </a:p>
          <a:p>
            <a:pPr lvl="2"/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Due Monday 5th December</a:t>
            </a:r>
          </a:p>
          <a:p>
            <a:pPr lvl="1"/>
            <a:r>
              <a:rPr lang="en-CA" dirty="0">
                <a:solidFill>
                  <a:srgbClr val="212529"/>
                </a:solidFill>
                <a:latin typeface="-apple-system"/>
              </a:rPr>
              <a:t>1 exam (Jan/Feb) – closed book</a:t>
            </a:r>
          </a:p>
          <a:p>
            <a:pPr lvl="1"/>
            <a:r>
              <a:rPr lang="en-CA" dirty="0">
                <a:solidFill>
                  <a:srgbClr val="212529"/>
                </a:solidFill>
                <a:latin typeface="-apple-system"/>
              </a:rPr>
              <a:t>Lectures will be recorded</a:t>
            </a:r>
          </a:p>
          <a:p>
            <a:pPr lvl="1"/>
            <a:r>
              <a:rPr lang="en-CA" dirty="0">
                <a:solidFill>
                  <a:srgbClr val="212529"/>
                </a:solidFill>
                <a:latin typeface="-apple-system"/>
              </a:rPr>
              <a:t>Slides and notes online</a:t>
            </a:r>
          </a:p>
          <a:p>
            <a:pPr lvl="1"/>
            <a:r>
              <a:rPr lang="en-US" dirty="0"/>
              <a:t>Ask questions on Moodle logistics message board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656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6E4BC-13E8-A156-AF4A-7E7C49C50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87CA1-57AA-BFBA-F6E8-B5A205AB0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Please ask questions in the lectures – put your hand up</a:t>
            </a:r>
          </a:p>
          <a:p>
            <a:r>
              <a:rPr lang="en-US" dirty="0"/>
              <a:t>There will be tutors to help in the labs – sometimes Python programming, sometimes problem sheets</a:t>
            </a:r>
          </a:p>
          <a:p>
            <a:r>
              <a:rPr lang="en-US" dirty="0"/>
              <a:t>The solutions to the labs will be posted one week after the lab so you can see how you are doing and clear up any misconceptions.</a:t>
            </a:r>
          </a:p>
          <a:p>
            <a:r>
              <a:rPr lang="en-US" dirty="0"/>
              <a:t>You can ask questions on Moodle</a:t>
            </a:r>
          </a:p>
          <a:p>
            <a:pPr lvl="1"/>
            <a:r>
              <a:rPr lang="en-US" dirty="0"/>
              <a:t>Please answer other people’s questions if you can!</a:t>
            </a:r>
          </a:p>
          <a:p>
            <a:pPr lvl="1"/>
            <a:r>
              <a:rPr lang="en-US" dirty="0"/>
              <a:t>There is no such thing as a stupid question.</a:t>
            </a:r>
          </a:p>
          <a:p>
            <a:r>
              <a:rPr lang="en-US" dirty="0"/>
              <a:t>Anonymous feedback to me via: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forms.office.com</a:t>
            </a:r>
            <a:r>
              <a:rPr lang="en-US" dirty="0"/>
              <a:t>/r/UjVD6Yzz01</a:t>
            </a:r>
          </a:p>
        </p:txBody>
      </p:sp>
    </p:spTree>
    <p:extLst>
      <p:ext uri="{BB962C8B-B14F-4D97-AF65-F5344CB8AC3E}">
        <p14:creationId xmlns:p14="http://schemas.microsoft.com/office/powerpoint/2010/main" val="512472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88E-8DA1-5BDF-3233-390494D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70BDA-2B3D-D244-FEF9-2AC3AAB82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notebooks in </a:t>
            </a:r>
            <a:r>
              <a:rPr lang="en-US" dirty="0" err="1"/>
              <a:t>CoLab</a:t>
            </a:r>
            <a:endParaRPr lang="en-US" dirty="0"/>
          </a:p>
          <a:p>
            <a:r>
              <a:rPr lang="en-US" dirty="0"/>
              <a:t>You will need a Google account (make one before tomorrow)</a:t>
            </a:r>
          </a:p>
          <a:p>
            <a:pPr lvl="1"/>
            <a:r>
              <a:rPr lang="en-US" dirty="0"/>
              <a:t>Alternatively, set up </a:t>
            </a:r>
            <a:r>
              <a:rPr lang="en-US" dirty="0" err="1"/>
              <a:t>Jupyter</a:t>
            </a:r>
            <a:r>
              <a:rPr lang="en-US" dirty="0"/>
              <a:t> Notebooks yourself</a:t>
            </a:r>
          </a:p>
          <a:p>
            <a:pPr lvl="2"/>
            <a:r>
              <a:rPr lang="en-US" dirty="0" err="1"/>
              <a:t>Numpy</a:t>
            </a:r>
            <a:endParaRPr lang="en-US" dirty="0"/>
          </a:p>
          <a:p>
            <a:pPr lvl="2"/>
            <a:r>
              <a:rPr lang="en-US" dirty="0"/>
              <a:t>Matplotlib</a:t>
            </a:r>
          </a:p>
          <a:p>
            <a:pPr lvl="2"/>
            <a:r>
              <a:rPr lang="en-US" dirty="0" err="1"/>
              <a:t>PyTorch</a:t>
            </a:r>
            <a:endParaRPr lang="en-US" dirty="0"/>
          </a:p>
          <a:p>
            <a:r>
              <a:rPr lang="en-US" dirty="0"/>
              <a:t>Problem sheets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458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694</TotalTime>
  <Words>737</Words>
  <Application>Microsoft Macintosh PowerPoint</Application>
  <PresentationFormat>Widescreen</PresentationFormat>
  <Paragraphs>143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-apple-system</vt:lpstr>
      <vt:lpstr>Arial</vt:lpstr>
      <vt:lpstr>Calibri</vt:lpstr>
      <vt:lpstr>Calibri Light</vt:lpstr>
      <vt:lpstr>Office Theme</vt:lpstr>
      <vt:lpstr>CM20315 - Machine Learning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Logistics</vt:lpstr>
      <vt:lpstr>Feedback</vt:lpstr>
      <vt:lpstr>Lab sessions</vt:lpstr>
      <vt:lpstr>How to pass this course</vt:lpstr>
      <vt:lpstr>Book</vt:lpstr>
      <vt:lpstr>Book</vt:lpstr>
      <vt:lpstr>Book</vt:lpstr>
      <vt:lpstr>Landmarks in AI</vt:lpstr>
      <vt:lpstr>2018 Turing award winners</vt:lpstr>
      <vt:lpstr>Deep Learning</vt:lpstr>
      <vt:lpstr>Deep Learning</vt:lpstr>
      <vt:lpstr>Supervised learning</vt:lpstr>
      <vt:lpstr>Five simple examples</vt:lpstr>
      <vt:lpstr>Regression</vt:lpstr>
      <vt:lpstr>Graph regression</vt:lpstr>
      <vt:lpstr>Text classification</vt:lpstr>
      <vt:lpstr>Music genre classification</vt:lpstr>
      <vt:lpstr>Image classification</vt:lpstr>
      <vt:lpstr>What is a supervised learning model?</vt:lpstr>
      <vt:lpstr>What is a supervised learning model?</vt:lpstr>
      <vt:lpstr>Five more examples</vt:lpstr>
      <vt:lpstr>Image segmentation</vt:lpstr>
      <vt:lpstr>Graph node classification</vt:lpstr>
      <vt:lpstr>Entity classification</vt:lpstr>
      <vt:lpstr>Depth estimation</vt:lpstr>
      <vt:lpstr>Pose estimation</vt:lpstr>
      <vt:lpstr>Terms</vt:lpstr>
      <vt:lpstr>Three more examples</vt:lpstr>
      <vt:lpstr>Translation</vt:lpstr>
      <vt:lpstr>Image captioning</vt:lpstr>
      <vt:lpstr>Image generation from text</vt:lpstr>
      <vt:lpstr>What do these examples have in common?</vt:lpstr>
      <vt:lpstr>Idea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CM20315 - Machine Learning </dc:title>
  <dc:creator>Simon Prince</dc:creator>
  <cp:lastModifiedBy>Simon Prince</cp:lastModifiedBy>
  <cp:revision>2</cp:revision>
  <dcterms:created xsi:type="dcterms:W3CDTF">2022-10-02T07:41:23Z</dcterms:created>
  <dcterms:modified xsi:type="dcterms:W3CDTF">2022-10-03T14:22:42Z</dcterms:modified>
</cp:coreProperties>
</file>

<file path=docProps/thumbnail.jpeg>
</file>